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2"/>
  </p:notesMasterIdLst>
  <p:handoutMasterIdLst>
    <p:handoutMasterId r:id="rId13"/>
  </p:handoutMasterIdLst>
  <p:sldIdLst>
    <p:sldId id="256" r:id="rId5"/>
    <p:sldId id="277" r:id="rId6"/>
    <p:sldId id="261" r:id="rId7"/>
    <p:sldId id="262" r:id="rId8"/>
    <p:sldId id="289" r:id="rId9"/>
    <p:sldId id="26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92" d="100"/>
          <a:sy n="92" d="100"/>
        </p:scale>
        <p:origin x="106" y="19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9/28/2023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a:t>Click icon to add SmartArt graphic</a:t>
            </a:r>
            <a:endParaRPr lang="en-US" dirty="0"/>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7015133" y="5230166"/>
            <a:ext cx="4941770" cy="1007724"/>
          </a:xfrm>
        </p:spPr>
        <p:txBody>
          <a:bodyPr>
            <a:normAutofit/>
          </a:bodyPr>
          <a:lstStyle/>
          <a:p>
            <a:r>
              <a:rPr lang="en-US" dirty="0"/>
              <a:t>Craig J. Stiles</a:t>
            </a:r>
          </a:p>
          <a:p>
            <a:r>
              <a:rPr lang="en-US" dirty="0"/>
              <a:t>craig@decidere.com</a:t>
            </a:r>
          </a:p>
        </p:txBody>
      </p:sp>
      <p:pic>
        <p:nvPicPr>
          <p:cNvPr id="1030" name="Picture 6" descr="Image result for Peter Brand Moneyball Scene">
            <a:extLst>
              <a:ext uri="{FF2B5EF4-FFF2-40B4-BE49-F238E27FC236}">
                <a16:creationId xmlns:a16="http://schemas.microsoft.com/office/drawing/2014/main" id="{EC603DD0-54BF-7696-9080-9924C89EB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13" y="262475"/>
            <a:ext cx="3705225" cy="2752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FDF15A-4BB3-BEFF-6125-427354B3AD87}"/>
              </a:ext>
            </a:extLst>
          </p:cNvPr>
          <p:cNvSpPr txBox="1"/>
          <p:nvPr/>
        </p:nvSpPr>
        <p:spPr>
          <a:xfrm>
            <a:off x="1507698" y="3460798"/>
            <a:ext cx="6094926" cy="966418"/>
          </a:xfrm>
          <a:prstGeom prst="rect">
            <a:avLst/>
          </a:prstGeom>
          <a:noFill/>
        </p:spPr>
        <p:txBody>
          <a:bodyPr wrap="square">
            <a:spAutoFit/>
          </a:bodyPr>
          <a:lstStyle/>
          <a:p>
            <a:pPr marL="0" marR="0">
              <a:lnSpc>
                <a:spcPct val="107000"/>
              </a:lnSpc>
              <a:spcBef>
                <a:spcPts val="0"/>
              </a:spcBef>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rgbClr val="222222"/>
                </a:solidFill>
                <a:effectLst/>
                <a:latin typeface="Segoe UI" panose="020B0502040204020203" pitchFamily="34" charset="0"/>
                <a:ea typeface="Calibri" panose="020F0502020204030204" pitchFamily="34" charset="0"/>
                <a:cs typeface="Times New Roman" panose="02020603050405020304" pitchFamily="18" charset="0"/>
              </a:rPr>
              <a:t>“It’s about getting things down to one number. Using the stats the way we read them, we’ll find value in players that no one else can see.” – Peter Brand</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2" name="Picture 8">
            <a:extLst>
              <a:ext uri="{FF2B5EF4-FFF2-40B4-BE49-F238E27FC236}">
                <a16:creationId xmlns:a16="http://schemas.microsoft.com/office/drawing/2014/main" id="{FA615D26-A811-042F-9E5A-12EB6546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33" y="4810641"/>
            <a:ext cx="2438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1020445"/>
            <a:ext cx="5640115" cy="1325563"/>
          </a:xfrm>
        </p:spPr>
        <p:txBody>
          <a:bodyPr>
            <a:normAutofit/>
          </a:bodyPr>
          <a:lstStyle/>
          <a:p>
            <a:pPr algn="l"/>
            <a:r>
              <a:rPr lang="en-US" b="1" i="0" dirty="0">
                <a:solidFill>
                  <a:srgbClr val="000000"/>
                </a:solidFill>
                <a:effectLst/>
                <a:latin typeface="__haasGrot_0be048"/>
              </a:rPr>
              <a:t>Empower Financial Decisions with Precision Analytics.</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333498" y="2924176"/>
            <a:ext cx="4830819" cy="3145548"/>
          </a:xfrm>
        </p:spPr>
        <p:txBody>
          <a:bodyPr>
            <a:normAutofit/>
          </a:bodyPr>
          <a:lstStyle/>
          <a:p>
            <a:pPr algn="l"/>
            <a:r>
              <a:rPr lang="en-US" b="1" i="0" dirty="0" err="1">
                <a:solidFill>
                  <a:srgbClr val="000000"/>
                </a:solidFill>
                <a:effectLst/>
                <a:latin typeface="__haasGrot_0be048"/>
              </a:rPr>
              <a:t>Decidere</a:t>
            </a:r>
            <a:r>
              <a:rPr lang="en-US" b="1" i="0" dirty="0">
                <a:solidFill>
                  <a:srgbClr val="000000"/>
                </a:solidFill>
                <a:effectLst/>
                <a:latin typeface="__haasGrot_0be048"/>
              </a:rPr>
              <a:t> is a go-to web application for powerful and responsive financial analytics. Our easy-to-use platform provides a wealth of data-driven insights to make informed decisions and drive financial success. Whether you're a financial advisor, institutional investor, or simply looking to better manage your personal finances, </a:t>
            </a:r>
            <a:r>
              <a:rPr lang="en-US" b="1" i="0" dirty="0" err="1">
                <a:solidFill>
                  <a:srgbClr val="000000"/>
                </a:solidFill>
                <a:effectLst/>
                <a:latin typeface="__haasGrot_0be048"/>
              </a:rPr>
              <a:t>Decidere</a:t>
            </a:r>
            <a:r>
              <a:rPr lang="en-US" b="1" i="0" dirty="0">
                <a:solidFill>
                  <a:srgbClr val="000000"/>
                </a:solidFill>
                <a:effectLst/>
                <a:latin typeface="__haasGrot_0be048"/>
              </a:rPr>
              <a:t> offers a range of customizable data analytics solutions to suit your needs. </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2</a:t>
            </a:fld>
            <a:endParaRPr lang="en-ZA" dirty="0"/>
          </a:p>
        </p:txBody>
      </p:sp>
      <p:pic>
        <p:nvPicPr>
          <p:cNvPr id="8" name="Picture 7">
            <a:extLst>
              <a:ext uri="{FF2B5EF4-FFF2-40B4-BE49-F238E27FC236}">
                <a16:creationId xmlns:a16="http://schemas.microsoft.com/office/drawing/2014/main" id="{6DFF6E22-CB67-235E-E1EC-95103011958C}"/>
              </a:ext>
            </a:extLst>
          </p:cNvPr>
          <p:cNvPicPr>
            <a:picLocks noChangeAspect="1"/>
          </p:cNvPicPr>
          <p:nvPr/>
        </p:nvPicPr>
        <p:blipFill>
          <a:blip r:embed="rId2"/>
          <a:stretch>
            <a:fillRect/>
          </a:stretch>
        </p:blipFill>
        <p:spPr>
          <a:xfrm>
            <a:off x="6259367" y="319089"/>
            <a:ext cx="1721035" cy="3820401"/>
          </a:xfrm>
          <a:prstGeom prst="rect">
            <a:avLst/>
          </a:prstGeom>
        </p:spPr>
      </p:pic>
      <p:pic>
        <p:nvPicPr>
          <p:cNvPr id="10" name="Picture 9">
            <a:extLst>
              <a:ext uri="{FF2B5EF4-FFF2-40B4-BE49-F238E27FC236}">
                <a16:creationId xmlns:a16="http://schemas.microsoft.com/office/drawing/2014/main" id="{DF4918DF-7034-DA6C-C439-307CA8D5D081}"/>
              </a:ext>
            </a:extLst>
          </p:cNvPr>
          <p:cNvPicPr>
            <a:picLocks noChangeAspect="1"/>
          </p:cNvPicPr>
          <p:nvPr/>
        </p:nvPicPr>
        <p:blipFill>
          <a:blip r:embed="rId3"/>
          <a:stretch>
            <a:fillRect/>
          </a:stretch>
        </p:blipFill>
        <p:spPr>
          <a:xfrm>
            <a:off x="7242487" y="1969851"/>
            <a:ext cx="1785518" cy="2650907"/>
          </a:xfrm>
          <a:prstGeom prst="rect">
            <a:avLst/>
          </a:prstGeom>
        </p:spPr>
      </p:pic>
      <p:pic>
        <p:nvPicPr>
          <p:cNvPr id="12" name="Picture 11">
            <a:extLst>
              <a:ext uri="{FF2B5EF4-FFF2-40B4-BE49-F238E27FC236}">
                <a16:creationId xmlns:a16="http://schemas.microsoft.com/office/drawing/2014/main" id="{8C72CA11-E3BD-7264-172E-445E9A0243DD}"/>
              </a:ext>
            </a:extLst>
          </p:cNvPr>
          <p:cNvPicPr>
            <a:picLocks noChangeAspect="1"/>
          </p:cNvPicPr>
          <p:nvPr/>
        </p:nvPicPr>
        <p:blipFill>
          <a:blip r:embed="rId4"/>
          <a:stretch>
            <a:fillRect/>
          </a:stretch>
        </p:blipFill>
        <p:spPr>
          <a:xfrm>
            <a:off x="6151410" y="2984922"/>
            <a:ext cx="2207585" cy="3271673"/>
          </a:xfrm>
          <a:prstGeom prst="rect">
            <a:avLst/>
          </a:prstGeom>
        </p:spPr>
      </p:pic>
      <p:pic>
        <p:nvPicPr>
          <p:cNvPr id="14" name="Picture 13">
            <a:extLst>
              <a:ext uri="{FF2B5EF4-FFF2-40B4-BE49-F238E27FC236}">
                <a16:creationId xmlns:a16="http://schemas.microsoft.com/office/drawing/2014/main" id="{4A7272B5-DEC6-92D4-E921-523C78B193E1}"/>
              </a:ext>
            </a:extLst>
          </p:cNvPr>
          <p:cNvPicPr>
            <a:picLocks noChangeAspect="1"/>
          </p:cNvPicPr>
          <p:nvPr/>
        </p:nvPicPr>
        <p:blipFill>
          <a:blip r:embed="rId5"/>
          <a:stretch>
            <a:fillRect/>
          </a:stretch>
        </p:blipFill>
        <p:spPr>
          <a:xfrm>
            <a:off x="9342115" y="1452673"/>
            <a:ext cx="2406009" cy="3602748"/>
          </a:xfrm>
          <a:prstGeom prst="rect">
            <a:avLst/>
          </a:prstGeom>
        </p:spPr>
      </p:pic>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4082142" cy="585788"/>
          </a:xfrm>
        </p:spPr>
        <p:txBody>
          <a:bodyPr/>
          <a:lstStyle/>
          <a:p>
            <a:r>
              <a:rPr lang="en-US" dirty="0"/>
              <a:t>PROBLEM</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r>
              <a:rPr lang="en-US" dirty="0"/>
              <a:t>MARKET GAP</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714375" y="2557463"/>
            <a:ext cx="2141764" cy="514350"/>
          </a:xfrm>
        </p:spPr>
        <p:txBody>
          <a:bodyPr/>
          <a:lstStyle/>
          <a:p>
            <a:r>
              <a:rPr lang="en-US" dirty="0"/>
              <a:t>CUSTOMERS</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en-US" dirty="0"/>
              <a:t>FINANCIALS</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a:lstStyle/>
          <a:p>
            <a:r>
              <a:rPr lang="en-US" dirty="0"/>
              <a:t>COSTS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289676"/>
            <a:ext cx="7007444" cy="1010842"/>
          </a:xfrm>
        </p:spPr>
        <p:txBody>
          <a:bodyPr>
            <a:normAutofit/>
          </a:bodyPr>
          <a:lstStyle/>
          <a:p>
            <a:r>
              <a:rPr lang="en-US" dirty="0"/>
              <a:t>Increasing need to reduce planning and budgeting cycles, the proliferation of big data and advanced analytics across financial operations, the increasing adoption of predictive analytics across industries, the need for better management of risk and compliance issues, and the catalyzed investments in the fintech industry.</a:t>
            </a:r>
          </a:p>
          <a:p>
            <a:endParaRPr lang="en-US"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86028" y="2377769"/>
            <a:ext cx="5539095" cy="1010842"/>
          </a:xfrm>
        </p:spPr>
        <p:txBody>
          <a:bodyPr/>
          <a:lstStyle/>
          <a:p>
            <a:r>
              <a:rPr lang="en-US" dirty="0"/>
              <a:t>B-B, or B-C, opportunities where the institution, or individual, have their own custom data, or purchased data, need an effective and efficient way to present results quickly in a repeatable format.</a:t>
            </a:r>
          </a:p>
          <a:p>
            <a:endParaRPr lang="en-US" dirty="0"/>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450595"/>
            <a:ext cx="5539095" cy="1010842"/>
          </a:xfrm>
        </p:spPr>
        <p:txBody>
          <a:bodyPr>
            <a:normAutofit/>
          </a:bodyPr>
          <a:lstStyle/>
          <a:p>
            <a:r>
              <a:rPr lang="en-US" dirty="0"/>
              <a:t>According to various sources, the global financial analytics market size was valued at around $10 billion in 2020 and is projected to reach $25 billion by 2028, growing at a CAGR of 11.5%</a:t>
            </a:r>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619474"/>
            <a:ext cx="5539095" cy="1010842"/>
          </a:xfrm>
        </p:spPr>
        <p:txBody>
          <a:bodyPr/>
          <a:lstStyle/>
          <a:p>
            <a:r>
              <a:rPr lang="en-US" dirty="0"/>
              <a:t>Loss of time due to ineffective and inefficient product search solutions while filtering technology has not changed for decades, resulting in loss of potential opportunities.  </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7385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885156" y="892177"/>
            <a:ext cx="8421688" cy="1325563"/>
          </a:xfrm>
        </p:spPr>
        <p:txBody>
          <a:bodyPr/>
          <a:lstStyle/>
          <a:p>
            <a:r>
              <a:rPr lang="en-US" dirty="0"/>
              <a:t>SOLUTION</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1485900" y="2563123"/>
            <a:ext cx="4031945" cy="365125"/>
          </a:xfrm>
        </p:spPr>
        <p:txBody>
          <a:bodyPr vert="horz" lIns="91440" tIns="45720" rIns="91440" bIns="45720" rtlCol="0" anchor="t">
            <a:normAutofit lnSpcReduction="10000"/>
          </a:bodyPr>
          <a:lstStyle/>
          <a:p>
            <a:r>
              <a:rPr lang="en-US" dirty="0"/>
              <a:t>CLOSE THE GAP</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1485664" y="3070348"/>
            <a:ext cx="4031030" cy="1057308"/>
          </a:xfrm>
        </p:spPr>
        <p:txBody>
          <a:bodyPr/>
          <a:lstStyle/>
          <a:p>
            <a:r>
              <a:rPr lang="en-US" dirty="0"/>
              <a:t>Aggregate datasets across multiple investment platforms creating consistent and repeatable searching capabilities, efficiently and effectively reducing risk and compliance issues</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16"/>
          </p:nvPr>
        </p:nvSpPr>
        <p:spPr>
          <a:xfrm>
            <a:off x="6673004" y="2563123"/>
            <a:ext cx="4031945" cy="365125"/>
          </a:xfrm>
        </p:spPr>
        <p:txBody>
          <a:bodyPr>
            <a:normAutofit lnSpcReduction="10000"/>
          </a:bodyPr>
          <a:lstStyle/>
          <a:p>
            <a:r>
              <a:rPr lang="en-US" dirty="0"/>
              <a:t>TARGET AUDIENCE</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17"/>
          </p:nvPr>
        </p:nvSpPr>
        <p:spPr>
          <a:xfrm>
            <a:off x="6673143" y="3070348"/>
            <a:ext cx="4031030" cy="1057308"/>
          </a:xfrm>
        </p:spPr>
        <p:txBody>
          <a:bodyPr/>
          <a:lstStyle/>
          <a:p>
            <a:r>
              <a:rPr lang="en-US" dirty="0"/>
              <a:t>Asset Managers, Financial Firm Research Departments, Financial Advisors, and DIY Investors</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18"/>
          </p:nvPr>
        </p:nvSpPr>
        <p:spPr>
          <a:xfrm>
            <a:off x="1485899" y="4319431"/>
            <a:ext cx="4031945" cy="365125"/>
          </a:xfrm>
        </p:spPr>
        <p:txBody>
          <a:bodyPr>
            <a:normAutofit lnSpcReduction="10000"/>
          </a:bodyPr>
          <a:lstStyle/>
          <a:p>
            <a:r>
              <a:rPr lang="en-US" dirty="0"/>
              <a:t>COST SAVINGS</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19"/>
          </p:nvPr>
        </p:nvSpPr>
        <p:spPr>
          <a:xfrm>
            <a:off x="1486412" y="4826656"/>
            <a:ext cx="4031030" cy="1057308"/>
          </a:xfrm>
        </p:spPr>
        <p:txBody>
          <a:bodyPr>
            <a:normAutofit lnSpcReduction="10000"/>
          </a:bodyPr>
          <a:lstStyle/>
          <a:p>
            <a:r>
              <a:rPr lang="en-US" dirty="0"/>
              <a:t>Product search time reduced, production velocity increased, product management costs reduced, increase capacity of analysts, reduction of analytic tools into one process for all products, </a:t>
            </a:r>
            <a:r>
              <a:rPr lang="en-US" b="1" dirty="0"/>
              <a:t>ability to only pay for what you need.</a:t>
            </a:r>
          </a:p>
          <a:p>
            <a:endParaRPr lang="en-US" dirty="0"/>
          </a:p>
          <a:p>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3"/>
          </p:nvPr>
        </p:nvSpPr>
        <p:spPr>
          <a:xfrm>
            <a:off x="6672630" y="4319431"/>
            <a:ext cx="4031945" cy="365125"/>
          </a:xfrm>
        </p:spPr>
        <p:txBody>
          <a:bodyPr>
            <a:normAutofit lnSpcReduction="10000"/>
          </a:bodyPr>
          <a:lstStyle/>
          <a:p>
            <a:r>
              <a:rPr lang="en-US" dirty="0"/>
              <a:t>EASY TO USE</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4"/>
          </p:nvPr>
        </p:nvSpPr>
        <p:spPr>
          <a:xfrm>
            <a:off x="6673143" y="4826656"/>
            <a:ext cx="4031030" cy="1057308"/>
          </a:xfrm>
        </p:spPr>
        <p:txBody>
          <a:bodyPr/>
          <a:lstStyle/>
          <a:p>
            <a:r>
              <a:rPr lang="en-US" b="1" dirty="0"/>
              <a:t>Create and Name </a:t>
            </a:r>
            <a:r>
              <a:rPr lang="en-US" dirty="0"/>
              <a:t>Scenario, </a:t>
            </a:r>
            <a:r>
              <a:rPr lang="en-US" b="1" dirty="0"/>
              <a:t>Select Criteria </a:t>
            </a:r>
            <a:r>
              <a:rPr lang="en-US" dirty="0"/>
              <a:t>for Scenario, </a:t>
            </a:r>
            <a:r>
              <a:rPr lang="en-US" b="1" dirty="0"/>
              <a:t>Determine Importance </a:t>
            </a:r>
            <a:r>
              <a:rPr lang="en-US" dirty="0"/>
              <a:t>of Criteria, Determine Dataset on which to </a:t>
            </a:r>
            <a:r>
              <a:rPr lang="en-US" b="1" dirty="0"/>
              <a:t>Apply Scenario</a:t>
            </a:r>
            <a:r>
              <a:rPr lang="en-US" dirty="0"/>
              <a:t>, </a:t>
            </a:r>
            <a:r>
              <a:rPr lang="en-US" b="1" dirty="0"/>
              <a:t>Review Results</a:t>
            </a:r>
            <a:r>
              <a:rPr lang="en-US" dirty="0"/>
              <a:t>.  Repeat.</a:t>
            </a:r>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139440" cy="1325563"/>
          </a:xfrm>
        </p:spPr>
        <p:txBody>
          <a:bodyPr/>
          <a:lstStyle/>
          <a:p>
            <a:r>
              <a:rPr lang="en-US" dirty="0"/>
              <a:t>PRODUCT OVERVIEW</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4492845" y="1530635"/>
            <a:ext cx="5433204" cy="365125"/>
          </a:xfrm>
        </p:spPr>
        <p:txBody>
          <a:bodyPr vert="horz" lIns="91440" tIns="45720" rIns="91440" bIns="45720" rtlCol="0" anchor="t">
            <a:normAutofit lnSpcReduction="10000"/>
          </a:bodyPr>
          <a:lstStyle/>
          <a:p>
            <a:r>
              <a:rPr lang="en-US" dirty="0"/>
              <a:t>UNIQUE</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4492419" y="1860059"/>
            <a:ext cx="6559209" cy="674299"/>
          </a:xfrm>
        </p:spPr>
        <p:txBody>
          <a:bodyPr>
            <a:normAutofit/>
          </a:bodyPr>
          <a:lstStyle/>
          <a:p>
            <a:r>
              <a:rPr lang="en-ZA" dirty="0"/>
              <a:t>Effectively and efficiently applying Sabermetrics to the financial industry creating the ability to build a portfolio with a client during a single meeting</a:t>
            </a:r>
            <a:endParaRPr lang="en-US" dirty="0"/>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4492845" y="2630431"/>
            <a:ext cx="5433204" cy="365125"/>
          </a:xfrm>
        </p:spPr>
        <p:txBody>
          <a:bodyPr>
            <a:normAutofit lnSpcReduction="10000"/>
          </a:bodyPr>
          <a:lstStyle/>
          <a:p>
            <a:r>
              <a:rPr lang="en-US" dirty="0"/>
              <a:t>FIRST TO MARKET</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4492419" y="2959856"/>
            <a:ext cx="6517167" cy="557950"/>
          </a:xfrm>
        </p:spPr>
        <p:txBody>
          <a:bodyPr>
            <a:normAutofit/>
          </a:bodyPr>
          <a:lstStyle/>
          <a:p>
            <a:r>
              <a:rPr lang="en-ZA" dirty="0"/>
              <a:t>First product to effectively and efficiently apply Sabermetrics to financial industry for B-B and B-C opportunities, allowing end user to control cost and process</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4492845" y="3730227"/>
            <a:ext cx="5433204" cy="365125"/>
          </a:xfrm>
        </p:spPr>
        <p:txBody>
          <a:bodyPr>
            <a:normAutofit lnSpcReduction="10000"/>
          </a:bodyPr>
          <a:lstStyle/>
          <a:p>
            <a:r>
              <a:rPr lang="en-US" dirty="0"/>
              <a:t>TESTED </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4492419" y="4059652"/>
            <a:ext cx="6559209" cy="557950"/>
          </a:xfrm>
        </p:spPr>
        <p:txBody>
          <a:bodyPr>
            <a:normAutofit/>
          </a:bodyPr>
          <a:lstStyle/>
          <a:p>
            <a:r>
              <a:rPr lang="en-ZA" dirty="0"/>
              <a:t>Concept used in financial practice for nearly 20 years.  Evolved to web-based product that can be easily commoditized and client facing</a:t>
            </a:r>
          </a:p>
          <a:p>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7"/>
          </p:nvPr>
        </p:nvSpPr>
        <p:spPr>
          <a:xfrm>
            <a:off x="4490697" y="4830024"/>
            <a:ext cx="5433204" cy="365125"/>
          </a:xfrm>
        </p:spPr>
        <p:txBody>
          <a:bodyPr>
            <a:normAutofit lnSpcReduction="10000"/>
          </a:bodyPr>
          <a:lstStyle/>
          <a:p>
            <a:r>
              <a:rPr lang="en-US" dirty="0"/>
              <a:t>AUTHENTIC</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8"/>
          </p:nvPr>
        </p:nvSpPr>
        <p:spPr>
          <a:xfrm>
            <a:off x="4490271" y="5159449"/>
            <a:ext cx="6863528" cy="557950"/>
          </a:xfrm>
        </p:spPr>
        <p:txBody>
          <a:bodyPr>
            <a:normAutofit/>
          </a:bodyPr>
          <a:lstStyle/>
          <a:p>
            <a:r>
              <a:rPr lang="en-ZA" dirty="0"/>
              <a:t>Initially designed for the financial industry, concept is being explored for use in other industries to include:  Real-estate, automotive, RV, Sports, etc.</a:t>
            </a:r>
            <a:endParaRPr lang="en-US" dirty="0"/>
          </a:p>
        </p:txBody>
      </p:sp>
      <p:sp>
        <p:nvSpPr>
          <p:cNvPr id="22" name="Slide Number Placehold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18449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479205" y="-535532"/>
            <a:ext cx="5111750" cy="1204912"/>
          </a:xfrm>
        </p:spPr>
        <p:txBody>
          <a:bodyPr/>
          <a:lstStyle/>
          <a:p>
            <a:r>
              <a:rPr lang="en-US" dirty="0"/>
              <a:t>PRODUCT Overview Cont.</a:t>
            </a:r>
          </a:p>
        </p:txBody>
      </p:sp>
      <p:sp>
        <p:nvSpPr>
          <p:cNvPr id="6" name="Slide Number Placehold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6</a:t>
            </a:fld>
            <a:endParaRPr lang="en-US" dirty="0"/>
          </a:p>
        </p:txBody>
      </p:sp>
      <p:pic>
        <p:nvPicPr>
          <p:cNvPr id="10" name="Picture 9">
            <a:extLst>
              <a:ext uri="{FF2B5EF4-FFF2-40B4-BE49-F238E27FC236}">
                <a16:creationId xmlns:a16="http://schemas.microsoft.com/office/drawing/2014/main" id="{72132CAD-7909-7289-553A-061EDDC67CB6}"/>
              </a:ext>
            </a:extLst>
          </p:cNvPr>
          <p:cNvPicPr>
            <a:picLocks noChangeAspect="1"/>
          </p:cNvPicPr>
          <p:nvPr/>
        </p:nvPicPr>
        <p:blipFill>
          <a:blip r:embed="rId2"/>
          <a:stretch>
            <a:fillRect/>
          </a:stretch>
        </p:blipFill>
        <p:spPr>
          <a:xfrm>
            <a:off x="204105" y="1546378"/>
            <a:ext cx="3713837" cy="1681161"/>
          </a:xfrm>
          <a:prstGeom prst="rect">
            <a:avLst/>
          </a:prstGeom>
        </p:spPr>
      </p:pic>
      <p:pic>
        <p:nvPicPr>
          <p:cNvPr id="16" name="Picture 15">
            <a:extLst>
              <a:ext uri="{FF2B5EF4-FFF2-40B4-BE49-F238E27FC236}">
                <a16:creationId xmlns:a16="http://schemas.microsoft.com/office/drawing/2014/main" id="{05021F8D-09E1-CC8E-2BC1-88A15B329428}"/>
              </a:ext>
            </a:extLst>
          </p:cNvPr>
          <p:cNvPicPr>
            <a:picLocks noChangeAspect="1"/>
          </p:cNvPicPr>
          <p:nvPr/>
        </p:nvPicPr>
        <p:blipFill>
          <a:blip r:embed="rId3"/>
          <a:stretch>
            <a:fillRect/>
          </a:stretch>
        </p:blipFill>
        <p:spPr>
          <a:xfrm>
            <a:off x="4062942" y="2575449"/>
            <a:ext cx="2177097" cy="4020207"/>
          </a:xfrm>
          <a:prstGeom prst="rect">
            <a:avLst/>
          </a:prstGeom>
        </p:spPr>
      </p:pic>
      <p:pic>
        <p:nvPicPr>
          <p:cNvPr id="18" name="Picture 17">
            <a:extLst>
              <a:ext uri="{FF2B5EF4-FFF2-40B4-BE49-F238E27FC236}">
                <a16:creationId xmlns:a16="http://schemas.microsoft.com/office/drawing/2014/main" id="{4EC1CB4D-8BD7-DA68-54E1-B152D7709AD0}"/>
              </a:ext>
            </a:extLst>
          </p:cNvPr>
          <p:cNvPicPr>
            <a:picLocks noChangeAspect="1"/>
          </p:cNvPicPr>
          <p:nvPr/>
        </p:nvPicPr>
        <p:blipFill>
          <a:blip r:embed="rId4"/>
          <a:stretch>
            <a:fillRect/>
          </a:stretch>
        </p:blipFill>
        <p:spPr>
          <a:xfrm>
            <a:off x="6240039" y="293785"/>
            <a:ext cx="3019951" cy="3364596"/>
          </a:xfrm>
          <a:prstGeom prst="rect">
            <a:avLst/>
          </a:prstGeom>
        </p:spPr>
      </p:pic>
      <p:sp>
        <p:nvSpPr>
          <p:cNvPr id="19" name="TextBox 18">
            <a:extLst>
              <a:ext uri="{FF2B5EF4-FFF2-40B4-BE49-F238E27FC236}">
                <a16:creationId xmlns:a16="http://schemas.microsoft.com/office/drawing/2014/main" id="{7717D119-3D18-69DD-E605-BAE712041C28}"/>
              </a:ext>
            </a:extLst>
          </p:cNvPr>
          <p:cNvSpPr txBox="1"/>
          <p:nvPr/>
        </p:nvSpPr>
        <p:spPr>
          <a:xfrm>
            <a:off x="180810" y="1153800"/>
            <a:ext cx="2346928" cy="369332"/>
          </a:xfrm>
          <a:prstGeom prst="rect">
            <a:avLst/>
          </a:prstGeom>
          <a:noFill/>
        </p:spPr>
        <p:txBody>
          <a:bodyPr wrap="square" rtlCol="0">
            <a:spAutoFit/>
          </a:bodyPr>
          <a:lstStyle/>
          <a:p>
            <a:pPr marL="342900" indent="-342900">
              <a:buFont typeface="+mj-lt"/>
              <a:buAutoNum type="arabicPeriod"/>
            </a:pPr>
            <a:r>
              <a:rPr lang="en-US" dirty="0"/>
              <a:t>Create Scenario</a:t>
            </a:r>
          </a:p>
        </p:txBody>
      </p:sp>
      <p:sp>
        <p:nvSpPr>
          <p:cNvPr id="22" name="TextBox 21">
            <a:extLst>
              <a:ext uri="{FF2B5EF4-FFF2-40B4-BE49-F238E27FC236}">
                <a16:creationId xmlns:a16="http://schemas.microsoft.com/office/drawing/2014/main" id="{E65D3980-A890-B2B2-5208-8974BC0585AC}"/>
              </a:ext>
            </a:extLst>
          </p:cNvPr>
          <p:cNvSpPr txBox="1"/>
          <p:nvPr/>
        </p:nvSpPr>
        <p:spPr>
          <a:xfrm>
            <a:off x="1786967" y="3400283"/>
            <a:ext cx="2929759" cy="923330"/>
          </a:xfrm>
          <a:prstGeom prst="rect">
            <a:avLst/>
          </a:prstGeom>
          <a:noFill/>
        </p:spPr>
        <p:txBody>
          <a:bodyPr wrap="square" rtlCol="0">
            <a:spAutoFit/>
          </a:bodyPr>
          <a:lstStyle/>
          <a:p>
            <a:pPr marL="342900" indent="-342900">
              <a:buFont typeface="+mj-lt"/>
              <a:buAutoNum type="arabicPeriod" startAt="2"/>
            </a:pPr>
            <a:r>
              <a:rPr lang="en-US" dirty="0"/>
              <a:t>Select Criteria/Determine Importance</a:t>
            </a:r>
          </a:p>
        </p:txBody>
      </p:sp>
      <p:sp>
        <p:nvSpPr>
          <p:cNvPr id="23" name="TextBox 22">
            <a:extLst>
              <a:ext uri="{FF2B5EF4-FFF2-40B4-BE49-F238E27FC236}">
                <a16:creationId xmlns:a16="http://schemas.microsoft.com/office/drawing/2014/main" id="{1C80C24A-9785-885D-E8A8-004DD7684977}"/>
              </a:ext>
            </a:extLst>
          </p:cNvPr>
          <p:cNvSpPr txBox="1"/>
          <p:nvPr/>
        </p:nvSpPr>
        <p:spPr>
          <a:xfrm>
            <a:off x="4966139" y="1085583"/>
            <a:ext cx="2075794" cy="646331"/>
          </a:xfrm>
          <a:prstGeom prst="rect">
            <a:avLst/>
          </a:prstGeom>
          <a:noFill/>
        </p:spPr>
        <p:txBody>
          <a:bodyPr wrap="square" rtlCol="0">
            <a:spAutoFit/>
          </a:bodyPr>
          <a:lstStyle/>
          <a:p>
            <a:pPr marL="342900" indent="-342900">
              <a:buFont typeface="+mj-lt"/>
              <a:buAutoNum type="arabicPeriod" startAt="3"/>
            </a:pPr>
            <a:r>
              <a:rPr lang="en-US" dirty="0"/>
              <a:t>Apply to Dataset</a:t>
            </a:r>
          </a:p>
        </p:txBody>
      </p:sp>
      <p:sp>
        <p:nvSpPr>
          <p:cNvPr id="24" name="TextBox 23">
            <a:extLst>
              <a:ext uri="{FF2B5EF4-FFF2-40B4-BE49-F238E27FC236}">
                <a16:creationId xmlns:a16="http://schemas.microsoft.com/office/drawing/2014/main" id="{4E0C43DE-7386-953F-F374-4E87065C4DC3}"/>
              </a:ext>
            </a:extLst>
          </p:cNvPr>
          <p:cNvSpPr txBox="1"/>
          <p:nvPr/>
        </p:nvSpPr>
        <p:spPr>
          <a:xfrm>
            <a:off x="6534315" y="4140465"/>
            <a:ext cx="2028990" cy="369332"/>
          </a:xfrm>
          <a:prstGeom prst="rect">
            <a:avLst/>
          </a:prstGeom>
          <a:noFill/>
        </p:spPr>
        <p:txBody>
          <a:bodyPr wrap="square" rtlCol="0">
            <a:spAutoFit/>
          </a:bodyPr>
          <a:lstStyle/>
          <a:p>
            <a:pPr marL="342900" indent="-342900">
              <a:buFont typeface="+mj-lt"/>
              <a:buAutoNum type="arabicPeriod" startAt="4"/>
            </a:pPr>
            <a:r>
              <a:rPr lang="en-US" dirty="0"/>
              <a:t>Review Results</a:t>
            </a:r>
          </a:p>
        </p:txBody>
      </p:sp>
      <p:pic>
        <p:nvPicPr>
          <p:cNvPr id="26" name="Picture 25">
            <a:extLst>
              <a:ext uri="{FF2B5EF4-FFF2-40B4-BE49-F238E27FC236}">
                <a16:creationId xmlns:a16="http://schemas.microsoft.com/office/drawing/2014/main" id="{984F6E57-8E63-640A-1090-870410F8ABD5}"/>
              </a:ext>
            </a:extLst>
          </p:cNvPr>
          <p:cNvPicPr>
            <a:picLocks noChangeAspect="1"/>
          </p:cNvPicPr>
          <p:nvPr/>
        </p:nvPicPr>
        <p:blipFill>
          <a:blip r:embed="rId5"/>
          <a:stretch>
            <a:fillRect/>
          </a:stretch>
        </p:blipFill>
        <p:spPr>
          <a:xfrm>
            <a:off x="6516005" y="4573823"/>
            <a:ext cx="5302877" cy="1642067"/>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a:lstStyle/>
          <a:p>
            <a:r>
              <a:rPr lang="en-US" dirty="0"/>
              <a:t>SUMMARY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5476875" y="3005959"/>
            <a:ext cx="5111750" cy="2202175"/>
          </a:xfrm>
        </p:spPr>
        <p:txBody>
          <a:bodyPr vert="horz" lIns="91440" tIns="45720" rIns="91440" bIns="45720" rtlCol="0" anchor="b">
            <a:normAutofit fontScale="92500"/>
          </a:bodyPr>
          <a:lstStyle/>
          <a:p>
            <a:r>
              <a:rPr lang="en-US" dirty="0"/>
              <a:t>Most of the time, products that may be most appropriate for clients get “filtered out” early in the process due to one data point in one criteria which may, or may not, be important to a client.  Our process eliminates that potential and creates the ability for a firm to offer a consistent advisory process starting at their research department, ending with the advisors’ product recommendations offered through the firm; aligning more closely the clients' goals and meeting compliance and regulatory risk concerns affirming the products recommended are selected with the clients’ best interests in mind.  </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7</a:t>
            </a:fld>
            <a:endParaRPr lang="en-US" dirty="0"/>
          </a:p>
        </p:txBody>
      </p:sp>
    </p:spTree>
    <p:extLst>
      <p:ext uri="{BB962C8B-B14F-4D97-AF65-F5344CB8AC3E}">
        <p14:creationId xmlns:p14="http://schemas.microsoft.com/office/powerpoint/2010/main" val="920173932"/>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{309AF526-1E86-497D-A122-80A690DBDA69}tf56180624_win32</Template>
  <TotalTime>216</TotalTime>
  <Words>625</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__haasGrot_0be048</vt:lpstr>
      <vt:lpstr>Arial</vt:lpstr>
      <vt:lpstr>Calibri</vt:lpstr>
      <vt:lpstr>Segoe UI</vt:lpstr>
      <vt:lpstr>Tenorite</vt:lpstr>
      <vt:lpstr>Monoline</vt:lpstr>
      <vt:lpstr>PowerPoint Presentation</vt:lpstr>
      <vt:lpstr>Empower Financial Decisions with Precision Analytics.</vt:lpstr>
      <vt:lpstr>PROBLEM</vt:lpstr>
      <vt:lpstr>SOLUTION</vt:lpstr>
      <vt:lpstr>PRODUCT OVERVIEW</vt:lpstr>
      <vt:lpstr>PRODUCT Overview Cont.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Stiles</dc:creator>
  <cp:lastModifiedBy>Stiles, Craig</cp:lastModifiedBy>
  <cp:revision>15</cp:revision>
  <dcterms:created xsi:type="dcterms:W3CDTF">2023-05-13T19:26:02Z</dcterms:created>
  <dcterms:modified xsi:type="dcterms:W3CDTF">2023-09-28T16:23:52Z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